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c0ea391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c0ea391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c0ea391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c0ea391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c3b87c1c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c3b87c1c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c0eb712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c0eb712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c0ea39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c0ea39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c0ea391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c0ea391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0eb712e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0eb712e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c3b87c1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c3b87c1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c0ea391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c0ea391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c0ea391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c0ea391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c0ea391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c0ea391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c0ea391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c0ea391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565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BookLand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82725"/>
            <a:ext cx="8520600" cy="15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Data Semantics for Arts </a:t>
            </a:r>
            <a:endParaRPr b="0" i="1"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created by</a:t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400"/>
              <a:t>Beatrice Venzano, Ilaria Gollo, Giulia Turri</a:t>
            </a:r>
            <a:endParaRPr b="0" sz="1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25" y="898775"/>
            <a:ext cx="1236076" cy="12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Ontologies and vocabularies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Sc</a:t>
            </a:r>
            <a:r>
              <a:rPr b="1" lang="it"/>
              <a:t>hema.org:</a:t>
            </a:r>
            <a:r>
              <a:rPr lang="it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general annotation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D</a:t>
            </a:r>
            <a:r>
              <a:rPr b="1" lang="it"/>
              <a:t>ublin Core:</a:t>
            </a:r>
            <a:r>
              <a:rPr lang="it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specific annotation for the 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Event Ontology: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	to structured event information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0475" y="1666650"/>
            <a:ext cx="4400100" cy="18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accent1"/>
                </a:solidFill>
              </a:rPr>
              <a:t>Citations </a:t>
            </a:r>
            <a:r>
              <a:rPr lang="it" sz="1200">
                <a:solidFill>
                  <a:schemeClr val="accent1"/>
                </a:solidFill>
              </a:rPr>
              <a:t>and </a:t>
            </a:r>
            <a:r>
              <a:rPr b="1" lang="it" sz="1200">
                <a:solidFill>
                  <a:schemeClr val="accent1"/>
                </a:solidFill>
              </a:rPr>
              <a:t>positive feedback</a:t>
            </a:r>
            <a:r>
              <a:rPr lang="it" sz="1200">
                <a:solidFill>
                  <a:schemeClr val="accent1"/>
                </a:solidFill>
              </a:rPr>
              <a:t> </a:t>
            </a:r>
            <a:r>
              <a:rPr b="1" lang="it" sz="1200">
                <a:solidFill>
                  <a:schemeClr val="accent1"/>
                </a:solidFill>
              </a:rPr>
              <a:t>from users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</a:rPr>
              <a:t>subscribed to the virtual library…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accent1"/>
                </a:solidFill>
              </a:rPr>
              <a:t>An invitation to join our library: 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 sz="1100">
                <a:solidFill>
                  <a:schemeClr val="accent1"/>
                </a:solidFill>
              </a:rPr>
              <a:t>Discover all the benefits of our virtual library. </a:t>
            </a:r>
            <a:endParaRPr i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solidFill>
                  <a:schemeClr val="accent1"/>
                </a:solidFill>
              </a:rPr>
              <a:t>Sign up today and start you digital adventure!</a:t>
            </a:r>
            <a:endParaRPr i="1" sz="1100">
              <a:solidFill>
                <a:schemeClr val="accent1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460650" y="1181150"/>
            <a:ext cx="22590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5" y="185425"/>
            <a:ext cx="4445775" cy="46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4810100" y="332750"/>
            <a:ext cx="22590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virtual library has given me access to resources that I could never have found in the local library. The convenience of being able to read anywhere, anytime is priceless!</a:t>
            </a:r>
            <a:r>
              <a:rPr b="1"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Giulia R., University Student</a:t>
            </a:r>
            <a:endParaRPr sz="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6215000" y="2772050"/>
            <a:ext cx="24519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 a professional, I need to constantly update myself. The virtual library gives me access to a wide range of specialist journals and scientific articles, all at the click of a mouse.</a:t>
            </a:r>
            <a:r>
              <a:rPr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Elena F., Medical Professional</a:t>
            </a:r>
            <a:endParaRPr sz="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600"/>
              <a:t>CONCLUSIONS </a:t>
            </a:r>
            <a:r>
              <a:rPr lang="it" sz="3600"/>
              <a:t>-</a:t>
            </a:r>
            <a:r>
              <a:rPr lang="it" sz="3600"/>
              <a:t> </a:t>
            </a:r>
            <a:r>
              <a:rPr i="1" lang="it" sz="3600"/>
              <a:t>NEWS AND UPDATES</a:t>
            </a:r>
            <a:endParaRPr sz="3600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79700" y="1526800"/>
            <a:ext cx="8352600" cy="5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Section dedicated to the latest news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Calendar with highlighted events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Ability to participate in surveys and give opinions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Continuous improvements based on user feedback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Updated mobile app for a better user experience.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Vision for the future:</a:t>
            </a:r>
            <a:endParaRPr b="1" i="1" sz="2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Continuous innovation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</a:rPr>
              <a:t> 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Expansion of resources.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6460650" y="1181150"/>
            <a:ext cx="22590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800"/>
              <a:t>why a virtual library?</a:t>
            </a:r>
            <a:endParaRPr sz="3900"/>
          </a:p>
        </p:txBody>
      </p:sp>
      <p:sp>
        <p:nvSpPr>
          <p:cNvPr id="64" name="Google Shape;64;p14"/>
          <p:cNvSpPr txBox="1"/>
          <p:nvPr>
            <p:ph idx="4294967295" type="body"/>
          </p:nvPr>
        </p:nvSpPr>
        <p:spPr>
          <a:xfrm>
            <a:off x="313350" y="1252375"/>
            <a:ext cx="8520600" cy="3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Digital library provides </a:t>
            </a:r>
            <a:r>
              <a:rPr b="1" lang="it" sz="1200">
                <a:solidFill>
                  <a:schemeClr val="accent1"/>
                </a:solidFill>
              </a:rPr>
              <a:t>many services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Instant access</a:t>
            </a:r>
            <a:r>
              <a:rPr lang="it" sz="1200">
                <a:solidFill>
                  <a:schemeClr val="accent1"/>
                </a:solidFill>
              </a:rPr>
              <a:t> to catalogues and resources </a:t>
            </a:r>
            <a:r>
              <a:rPr i="1" lang="it" sz="1200">
                <a:solidFill>
                  <a:schemeClr val="accent1"/>
                </a:solidFill>
              </a:rPr>
              <a:t>(access to data)</a:t>
            </a:r>
            <a:endParaRPr i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Fast Search Modes </a:t>
            </a:r>
            <a:r>
              <a:rPr i="1" lang="it" sz="1200">
                <a:solidFill>
                  <a:schemeClr val="accent1"/>
                </a:solidFill>
              </a:rPr>
              <a:t>(Advanced and fast search tools - Customised filters and search options - Instant access to desired information)</a:t>
            </a:r>
            <a:endParaRPr i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Accessibility </a:t>
            </a:r>
            <a:r>
              <a:rPr lang="it" sz="1200">
                <a:solidFill>
                  <a:schemeClr val="accent1"/>
                </a:solidFill>
              </a:rPr>
              <a:t>from any place and at any time </a:t>
            </a:r>
            <a:r>
              <a:rPr i="1" lang="it" sz="1200">
                <a:solidFill>
                  <a:schemeClr val="accent1"/>
                </a:solidFill>
              </a:rPr>
              <a:t>(24/7 availability)</a:t>
            </a:r>
            <a:endParaRPr i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The public is increasingly digital, so a virtual library could be a more </a:t>
            </a:r>
            <a:r>
              <a:rPr b="1" lang="it" sz="1200">
                <a:solidFill>
                  <a:schemeClr val="accent1"/>
                </a:solidFill>
              </a:rPr>
              <a:t>convenient solution for accessing information and knowledge.</a:t>
            </a:r>
            <a:endParaRPr b="1"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targets </a:t>
            </a:r>
            <a:endParaRPr sz="38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001125"/>
            <a:ext cx="8520600" cy="3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797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lang="it" sz="1250">
                <a:solidFill>
                  <a:schemeClr val="accent1"/>
                </a:solidFill>
              </a:rPr>
              <a:t>Offer a large and different </a:t>
            </a:r>
            <a:r>
              <a:rPr b="1" lang="it" sz="1250">
                <a:solidFill>
                  <a:schemeClr val="accent1"/>
                </a:solidFill>
              </a:rPr>
              <a:t>collection</a:t>
            </a:r>
            <a:r>
              <a:rPr lang="it" sz="1250">
                <a:solidFill>
                  <a:schemeClr val="accent1"/>
                </a:solidFill>
              </a:rPr>
              <a:t> </a:t>
            </a:r>
            <a:r>
              <a:rPr b="1" lang="it" sz="1250">
                <a:solidFill>
                  <a:schemeClr val="accent1"/>
                </a:solidFill>
              </a:rPr>
              <a:t>of resources</a:t>
            </a:r>
            <a:r>
              <a:rPr lang="it" sz="1250">
                <a:solidFill>
                  <a:schemeClr val="accent1"/>
                </a:solidFill>
              </a:rPr>
              <a:t> (novels including classic, modern and bestselling work)</a:t>
            </a:r>
            <a:endParaRPr sz="1250">
              <a:solidFill>
                <a:schemeClr val="accen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797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lang="it" sz="1250">
                <a:solidFill>
                  <a:schemeClr val="accent1"/>
                </a:solidFill>
              </a:rPr>
              <a:t>Offer users the possibility of </a:t>
            </a:r>
            <a:r>
              <a:rPr b="1" lang="it" sz="1250">
                <a:solidFill>
                  <a:schemeClr val="accent1"/>
                </a:solidFill>
              </a:rPr>
              <a:t>new experiences</a:t>
            </a:r>
            <a:r>
              <a:rPr lang="it" sz="1250">
                <a:solidFill>
                  <a:schemeClr val="accent1"/>
                </a:solidFill>
              </a:rPr>
              <a:t> through interaction and the organisation of different kinds of events</a:t>
            </a:r>
            <a:endParaRPr sz="125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797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b="1" lang="it" sz="1250">
                <a:solidFill>
                  <a:srgbClr val="000000"/>
                </a:solidFill>
              </a:rPr>
              <a:t>Teachers</a:t>
            </a:r>
            <a:r>
              <a:rPr lang="it" sz="1250">
                <a:solidFill>
                  <a:srgbClr val="000000"/>
                </a:solidFill>
              </a:rPr>
              <a:t> and </a:t>
            </a:r>
            <a:r>
              <a:rPr b="1" lang="it" sz="1250">
                <a:solidFill>
                  <a:srgbClr val="000000"/>
                </a:solidFill>
              </a:rPr>
              <a:t>students</a:t>
            </a:r>
            <a:r>
              <a:rPr lang="it" sz="1250">
                <a:solidFill>
                  <a:srgbClr val="000000"/>
                </a:solidFill>
              </a:rPr>
              <a:t> who need access to educational resources</a:t>
            </a:r>
            <a:endParaRPr sz="125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</a:endParaRPr>
          </a:p>
          <a:p>
            <a:pPr indent="-30797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b="1" lang="it" sz="1250">
                <a:solidFill>
                  <a:schemeClr val="accent1"/>
                </a:solidFill>
              </a:rPr>
              <a:t>Generic readers </a:t>
            </a:r>
            <a:r>
              <a:rPr lang="it" sz="1250">
                <a:solidFill>
                  <a:schemeClr val="accent1"/>
                </a:solidFill>
              </a:rPr>
              <a:t>who read and are interested in accessing a large collection of books and other stuff.</a:t>
            </a:r>
            <a:endParaRPr sz="125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661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objectives</a:t>
            </a:r>
            <a:endParaRPr sz="38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982775"/>
            <a:ext cx="85206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Unlimited access </a:t>
            </a:r>
            <a:r>
              <a:rPr lang="it" sz="1200">
                <a:solidFill>
                  <a:schemeClr val="accent1"/>
                </a:solidFill>
              </a:rPr>
              <a:t>to resources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Optimising resource</a:t>
            </a:r>
            <a:r>
              <a:rPr lang="it" sz="1200">
                <a:solidFill>
                  <a:schemeClr val="accent1"/>
                </a:solidFill>
              </a:rPr>
              <a:t> and service management processes through </a:t>
            </a:r>
            <a:r>
              <a:rPr b="1" lang="it" sz="1200">
                <a:solidFill>
                  <a:schemeClr val="accent1"/>
                </a:solidFill>
              </a:rPr>
              <a:t>digitisation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>
                <a:solidFill>
                  <a:schemeClr val="accent1"/>
                </a:solidFill>
              </a:rPr>
              <a:t>Facilitate </a:t>
            </a:r>
            <a:r>
              <a:rPr b="1" lang="it" sz="1200">
                <a:solidFill>
                  <a:schemeClr val="accent1"/>
                </a:solidFill>
              </a:rPr>
              <a:t>communication</a:t>
            </a:r>
            <a:r>
              <a:rPr lang="it" sz="1200">
                <a:solidFill>
                  <a:schemeClr val="accent1"/>
                </a:solidFill>
              </a:rPr>
              <a:t> with the library with </a:t>
            </a:r>
            <a:r>
              <a:rPr b="1" lang="it" sz="1200">
                <a:solidFill>
                  <a:schemeClr val="accent1"/>
                </a:solidFill>
              </a:rPr>
              <a:t>immediate assistance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it" sz="1200">
                <a:solidFill>
                  <a:schemeClr val="accent1"/>
                </a:solidFill>
              </a:rPr>
              <a:t>Encouraging reading </a:t>
            </a:r>
            <a:r>
              <a:rPr lang="it" sz="1200">
                <a:solidFill>
                  <a:schemeClr val="accent1"/>
                </a:solidFill>
              </a:rPr>
              <a:t>with many materials available on the website.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65500" y="339050"/>
            <a:ext cx="4045200" cy="20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connections in the virtual library</a:t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01850" y="2687350"/>
            <a:ext cx="4045200" cy="13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INTERACTIONS BETWEEN </a:t>
            </a:r>
            <a:r>
              <a:rPr b="1" i="1" lang="it" sz="1600">
                <a:solidFill>
                  <a:srgbClr val="000000"/>
                </a:solidFill>
              </a:rPr>
              <a:t>LIBRARY</a:t>
            </a:r>
            <a:r>
              <a:rPr i="1" lang="it" sz="1600">
                <a:solidFill>
                  <a:srgbClr val="000000"/>
                </a:solidFill>
              </a:rPr>
              <a:t>, </a:t>
            </a:r>
            <a:r>
              <a:rPr b="1" i="1" lang="it" sz="1600">
                <a:solidFill>
                  <a:srgbClr val="000000"/>
                </a:solidFill>
              </a:rPr>
              <a:t>USERS,</a:t>
            </a:r>
            <a:r>
              <a:rPr i="1" lang="it" sz="1600">
                <a:solidFill>
                  <a:srgbClr val="000000"/>
                </a:solidFill>
              </a:rPr>
              <a:t> </a:t>
            </a:r>
            <a:r>
              <a:rPr b="1" i="1" lang="it" sz="1600">
                <a:solidFill>
                  <a:srgbClr val="000000"/>
                </a:solidFill>
              </a:rPr>
              <a:t>EVENTS</a:t>
            </a:r>
            <a:r>
              <a:rPr b="1" lang="it" sz="1600">
                <a:solidFill>
                  <a:srgbClr val="000000"/>
                </a:solidFill>
              </a:rPr>
              <a:t> </a:t>
            </a:r>
            <a:r>
              <a:rPr lang="it" sz="1600">
                <a:solidFill>
                  <a:srgbClr val="000000"/>
                </a:solidFill>
              </a:rPr>
              <a:t>AND </a:t>
            </a:r>
            <a:r>
              <a:rPr b="1" i="1" lang="it" sz="1600">
                <a:solidFill>
                  <a:srgbClr val="000000"/>
                </a:solidFill>
              </a:rPr>
              <a:t>RESOURCES</a:t>
            </a:r>
            <a:endParaRPr b="1" i="1" sz="16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763825" y="1629150"/>
            <a:ext cx="41466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AutoNum type="arabicPeriod"/>
            </a:pP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Connection </a:t>
            </a: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between</a:t>
            </a: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</a:t>
            </a: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AutoNum type="arabicPeriod"/>
            </a:pP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Connection between 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</a:t>
            </a: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event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AutoNum type="arabicPeriod"/>
            </a:pP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Connection between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user </a:t>
            </a:r>
            <a:r>
              <a:rPr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</a:t>
            </a:r>
            <a:r>
              <a:rPr b="1" lang="it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book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AutoNum type="arabicPeriod"/>
            </a:pPr>
            <a:r>
              <a:rPr lang="it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Connection between </a:t>
            </a:r>
            <a:r>
              <a:rPr b="1" lang="it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book </a:t>
            </a:r>
            <a:r>
              <a:rPr lang="it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</a:t>
            </a:r>
            <a:r>
              <a:rPr b="1" lang="it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event</a:t>
            </a:r>
            <a:endParaRPr b="1"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406200" y="292850"/>
            <a:ext cx="4426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r>
              <a:rPr lang="it"/>
              <a:t>ain features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72000" y="1228675"/>
            <a:ext cx="426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Home:</a:t>
            </a:r>
            <a:r>
              <a:rPr lang="it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introduction to the website general information </a:t>
            </a:r>
            <a:r>
              <a:rPr lang="it"/>
              <a:t>including available events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392563"/>
            <a:ext cx="4260598" cy="20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00" y="2431324"/>
            <a:ext cx="4260598" cy="231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Main features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Book Catalog: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search and view of available books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9275"/>
            <a:ext cx="4260301" cy="231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Main features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572000" y="1228675"/>
            <a:ext cx="42603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Contacts:</a:t>
            </a:r>
            <a:r>
              <a:rPr lang="it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library contact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9050"/>
            <a:ext cx="4260301" cy="231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 used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Front-end:</a:t>
            </a:r>
            <a:r>
              <a:rPr lang="it"/>
              <a:t> </a:t>
            </a:r>
            <a:endParaRPr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HTML 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CSS 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JavaScript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Back-end:</a:t>
            </a:r>
            <a:r>
              <a:rPr lang="it"/>
              <a:t> </a:t>
            </a:r>
            <a:endParaRPr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RDF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SPARQL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Ontologies:</a:t>
            </a:r>
            <a:r>
              <a:rPr lang="it"/>
              <a:t> </a:t>
            </a:r>
            <a:endParaRPr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Dublic Core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Schema.org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